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25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6" r:id="rId18"/>
    <p:sldId id="272" r:id="rId19"/>
    <p:sldId id="273" r:id="rId20"/>
    <p:sldId id="274" r:id="rId21"/>
    <p:sldId id="275" r:id="rId22"/>
    <p:sldId id="278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/>
    <p:restoredTop sz="93706"/>
  </p:normalViewPr>
  <p:slideViewPr>
    <p:cSldViewPr snapToGrid="0" snapToObjects="1">
      <p:cViewPr varScale="1">
        <p:scale>
          <a:sx n="129" d="100"/>
          <a:sy n="129" d="100"/>
        </p:scale>
        <p:origin x="4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7780AF-F7A1-4940-BAE1-91E317302E59}" type="datetimeFigureOut">
              <a:rPr lang="en-US" smtClean="0"/>
              <a:t>3/19/19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AE4765-0CA4-A04C-A1D6-80FF3FF77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89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2E0FF-6D4F-4569-A2D9-D1DF699018D8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520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2E0FF-6D4F-4569-A2D9-D1DF699018D8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927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838B5-3F50-FE44-BD92-77130E4F1D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DA16-DF1B-1543-97B6-DDA7E092C1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838B5-3F50-FE44-BD92-77130E4F1D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DA16-DF1B-1543-97B6-DDA7E092C1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838B5-3F50-FE44-BD92-77130E4F1D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DA16-DF1B-1543-97B6-DDA7E092C1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5A743-73F9-4B0B-83A7-0FC8CD349A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D0035-E2E2-42E1-A59A-BCFBD4108CF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5A743-73F9-4B0B-83A7-0FC8CD349A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D0035-E2E2-42E1-A59A-BCFBD4108CF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5A743-73F9-4B0B-83A7-0FC8CD349A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D0035-E2E2-42E1-A59A-BCFBD4108CF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5A743-73F9-4B0B-83A7-0FC8CD349A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D0035-E2E2-42E1-A59A-BCFBD4108CF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5A743-73F9-4B0B-83A7-0FC8CD349A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D0035-E2E2-42E1-A59A-BCFBD4108CF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5A743-73F9-4B0B-83A7-0FC8CD349A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D0035-E2E2-42E1-A59A-BCFBD4108CF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5A743-73F9-4B0B-83A7-0FC8CD349A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D0035-E2E2-42E1-A59A-BCFBD4108CF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5A743-73F9-4B0B-83A7-0FC8CD349A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D0035-E2E2-42E1-A59A-BCFBD4108CF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838B5-3F50-FE44-BD92-77130E4F1D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DA16-DF1B-1543-97B6-DDA7E092C1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5A743-73F9-4B0B-83A7-0FC8CD349A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D0035-E2E2-42E1-A59A-BCFBD4108CF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5A743-73F9-4B0B-83A7-0FC8CD349A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D0035-E2E2-42E1-A59A-BCFBD4108CF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5A743-73F9-4B0B-83A7-0FC8CD349A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D0035-E2E2-42E1-A59A-BCFBD4108CF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838B5-3F50-FE44-BD92-77130E4F1D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DA16-DF1B-1543-97B6-DDA7E092C1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838B5-3F50-FE44-BD92-77130E4F1D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DA16-DF1B-1543-97B6-DDA7E092C1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838B5-3F50-FE44-BD92-77130E4F1D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DA16-DF1B-1543-97B6-DDA7E092C1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838B5-3F50-FE44-BD92-77130E4F1D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DA16-DF1B-1543-97B6-DDA7E092C1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838B5-3F50-FE44-BD92-77130E4F1D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DA16-DF1B-1543-97B6-DDA7E092C1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838B5-3F50-FE44-BD92-77130E4F1D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DA16-DF1B-1543-97B6-DDA7E092C1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838B5-3F50-FE44-BD92-77130E4F1D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DA16-DF1B-1543-97B6-DDA7E092C1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838B5-3F50-FE44-BD92-77130E4F1D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6DA16-DF1B-1543-97B6-DDA7E092C1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499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65A743-73F9-4B0B-83A7-0FC8CD349A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6D0035-E2E2-42E1-A59A-BCFBD4108CF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082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12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7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628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3091" y="382555"/>
            <a:ext cx="2983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prstClr val="white"/>
                </a:solidFill>
              </a:rPr>
              <a:t>CHAINOS SOLUTION JSC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3091" y="839569"/>
            <a:ext cx="28007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>
                <a:solidFill>
                  <a:srgbClr val="00B0F0"/>
                </a:solidFill>
              </a:rPr>
              <a:t>Blockchain</a:t>
            </a:r>
            <a:r>
              <a:rPr lang="en-US" sz="2200" b="1" dirty="0">
                <a:solidFill>
                  <a:srgbClr val="00B0F0"/>
                </a:solidFill>
              </a:rPr>
              <a:t> technology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5344" y="1270456"/>
            <a:ext cx="6527929" cy="1700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altLang="ja-JP" sz="2300" dirty="0">
                <a:solidFill>
                  <a:srgbClr val="595959"/>
                </a:solidFill>
              </a:rPr>
              <a:t>4.3. Network consensus protocol</a:t>
            </a:r>
            <a:endParaRPr lang="en-US" altLang="ja-JP" sz="2400" dirty="0">
              <a:solidFill>
                <a:srgbClr val="595959"/>
              </a:solidFill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ja-JP" sz="2000" dirty="0">
                <a:solidFill>
                  <a:srgbClr val="595959"/>
                </a:solidFill>
              </a:rPr>
              <a:t>Every nodes follow the same consensus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ja-JP" sz="2000" dirty="0">
                <a:solidFill>
                  <a:srgbClr val="595959"/>
                </a:solidFill>
              </a:rPr>
              <a:t>Consensus keep the network has the only one ledger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621" y="3258232"/>
            <a:ext cx="7757821" cy="273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3091" y="382555"/>
            <a:ext cx="2983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prstClr val="white"/>
                </a:solidFill>
              </a:rPr>
              <a:t>CHAINOS SOLUTION JSC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3091" y="839569"/>
            <a:ext cx="28007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>
                <a:solidFill>
                  <a:srgbClr val="00B0F0"/>
                </a:solidFill>
              </a:rPr>
              <a:t>Blockchain</a:t>
            </a:r>
            <a:r>
              <a:rPr lang="en-US" sz="2200" b="1" dirty="0">
                <a:solidFill>
                  <a:srgbClr val="00B0F0"/>
                </a:solidFill>
              </a:rPr>
              <a:t> technology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5344" y="1270456"/>
            <a:ext cx="6527929" cy="3547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+mj-lt"/>
              <a:buAutoNum type="arabicPeriod" startAt="5"/>
            </a:pPr>
            <a:r>
              <a:rPr lang="en-US" altLang="ja-JP" sz="2300" dirty="0">
                <a:solidFill>
                  <a:srgbClr val="595959"/>
                </a:solidFill>
              </a:rPr>
              <a:t>Advantages and disadvantages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altLang="ja-JP" sz="2000" dirty="0">
                <a:solidFill>
                  <a:prstClr val="black"/>
                </a:solidFill>
              </a:rPr>
              <a:t>5.1. Advantages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ja-JP" sz="2000" dirty="0">
                <a:solidFill>
                  <a:srgbClr val="595959"/>
                </a:solidFill>
              </a:rPr>
              <a:t>Greater transparency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ja-JP" sz="2000" dirty="0">
                <a:solidFill>
                  <a:srgbClr val="595959"/>
                </a:solidFill>
              </a:rPr>
              <a:t>Enhanced security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ja-JP" sz="2000" dirty="0">
                <a:solidFill>
                  <a:srgbClr val="595959"/>
                </a:solidFill>
              </a:rPr>
              <a:t>Improved traceability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ja-JP" sz="2000" dirty="0">
                <a:solidFill>
                  <a:srgbClr val="595959"/>
                </a:solidFill>
              </a:rPr>
              <a:t>Increased efficiency and speed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ja-JP" sz="2000" dirty="0">
                <a:solidFill>
                  <a:srgbClr val="595959"/>
                </a:solidFill>
              </a:rPr>
              <a:t>Reduced costs</a:t>
            </a:r>
          </a:p>
        </p:txBody>
      </p:sp>
      <p:pic>
        <p:nvPicPr>
          <p:cNvPr id="6146" name="Picture 2" descr="Image result for advant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503" y="2020264"/>
            <a:ext cx="4400550" cy="375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87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3091" y="382555"/>
            <a:ext cx="2983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prstClr val="white"/>
                </a:solidFill>
              </a:rPr>
              <a:t>CHAINOS SOLUTION JSC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3091" y="839569"/>
            <a:ext cx="28007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>
                <a:solidFill>
                  <a:srgbClr val="00B0F0"/>
                </a:solidFill>
              </a:rPr>
              <a:t>Blockchain</a:t>
            </a:r>
            <a:r>
              <a:rPr lang="en-US" sz="2200" b="1" dirty="0">
                <a:solidFill>
                  <a:srgbClr val="00B0F0"/>
                </a:solidFill>
              </a:rPr>
              <a:t> technology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5344" y="1270456"/>
            <a:ext cx="6527929" cy="3085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+mj-lt"/>
              <a:buAutoNum type="arabicPeriod" startAt="5"/>
            </a:pPr>
            <a:r>
              <a:rPr lang="en-US" altLang="ja-JP" sz="2300" dirty="0">
                <a:solidFill>
                  <a:srgbClr val="595959"/>
                </a:solidFill>
              </a:rPr>
              <a:t>Advantages and disadvantages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altLang="ja-JP" sz="2000" dirty="0">
                <a:solidFill>
                  <a:prstClr val="black"/>
                </a:solidFill>
              </a:rPr>
              <a:t>5.2. Disadvantages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ja-JP" sz="2000" dirty="0">
                <a:solidFill>
                  <a:srgbClr val="595959"/>
                </a:solidFill>
              </a:rPr>
              <a:t>Bad performance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ja-JP" sz="2000" dirty="0">
                <a:solidFill>
                  <a:srgbClr val="595959"/>
                </a:solidFill>
              </a:rPr>
              <a:t>Wasteful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ja-JP" sz="2000" dirty="0">
                <a:solidFill>
                  <a:srgbClr val="595959"/>
                </a:solidFill>
              </a:rPr>
              <a:t>Unchangeable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en-US" altLang="ja-JP" sz="2000" dirty="0">
              <a:solidFill>
                <a:srgbClr val="595959"/>
              </a:solidFill>
            </a:endParaRPr>
          </a:p>
        </p:txBody>
      </p:sp>
      <p:pic>
        <p:nvPicPr>
          <p:cNvPr id="7170" name="Picture 2" descr="Image result for disadvant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167" y="2090610"/>
            <a:ext cx="5023134" cy="310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39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3091" y="382555"/>
            <a:ext cx="2983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prstClr val="white"/>
                </a:solidFill>
              </a:rPr>
              <a:t>CHAINOS SOLUTION JSC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3091" y="839569"/>
            <a:ext cx="28007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>
                <a:solidFill>
                  <a:srgbClr val="00B0F0"/>
                </a:solidFill>
              </a:rPr>
              <a:t>Blockchain</a:t>
            </a:r>
            <a:r>
              <a:rPr lang="en-US" sz="2200" b="1" dirty="0">
                <a:solidFill>
                  <a:srgbClr val="00B0F0"/>
                </a:solidFill>
              </a:rPr>
              <a:t> technology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5344" y="1270456"/>
            <a:ext cx="6527929" cy="568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+mj-lt"/>
              <a:buAutoNum type="arabicPeriod" startAt="6"/>
            </a:pPr>
            <a:r>
              <a:rPr lang="en-US" altLang="ja-JP" sz="2300" dirty="0">
                <a:solidFill>
                  <a:srgbClr val="595959"/>
                </a:solidFill>
              </a:rPr>
              <a:t>Applications</a:t>
            </a:r>
            <a:endParaRPr lang="en-US" altLang="ja-JP" sz="2400" dirty="0">
              <a:solidFill>
                <a:srgbClr val="595959"/>
              </a:solidFill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2660594" y="1984248"/>
          <a:ext cx="6155237" cy="3954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4" name="Image" r:id="rId3" imgW="36330120" imgH="23339520" progId="Photoshop.Image.13">
                  <p:embed/>
                </p:oleObj>
              </mc:Choice>
              <mc:Fallback>
                <p:oleObj name="Image" r:id="rId3" imgW="36330120" imgH="233395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60594" y="1984248"/>
                        <a:ext cx="6155237" cy="3954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87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3091" y="382555"/>
            <a:ext cx="2983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prstClr val="white"/>
                </a:solidFill>
              </a:rPr>
              <a:t>CHAINOS SOLUTION JSC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3091" y="839569"/>
            <a:ext cx="28007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>
                <a:solidFill>
                  <a:srgbClr val="00B0F0"/>
                </a:solidFill>
              </a:rPr>
              <a:t>Blockchain</a:t>
            </a:r>
            <a:r>
              <a:rPr lang="en-US" sz="2200" b="1" dirty="0">
                <a:solidFill>
                  <a:srgbClr val="00B0F0"/>
                </a:solidFill>
              </a:rPr>
              <a:t> technology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5344" y="1270456"/>
            <a:ext cx="5269108" cy="1700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+mj-lt"/>
              <a:buAutoNum type="arabicPeriod" startAt="7"/>
            </a:pPr>
            <a:r>
              <a:rPr lang="en-US" altLang="ja-JP" sz="2300" dirty="0" smtClean="0">
                <a:solidFill>
                  <a:srgbClr val="595959"/>
                </a:solidFill>
              </a:rPr>
              <a:t>Other definitions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ja-JP" sz="2000" dirty="0" smtClean="0">
                <a:solidFill>
                  <a:srgbClr val="595959"/>
                </a:solidFill>
              </a:rPr>
              <a:t>Hash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ja-JP" sz="2000" dirty="0" smtClean="0">
                <a:solidFill>
                  <a:srgbClr val="595959"/>
                </a:solidFill>
              </a:rPr>
              <a:t>Public-key cryptography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794" y="3260733"/>
            <a:ext cx="4009234" cy="2902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965" y="3149827"/>
            <a:ext cx="3433515" cy="312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74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3091" y="382555"/>
            <a:ext cx="2983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prstClr val="white"/>
                </a:solidFill>
              </a:rPr>
              <a:t>CHAINOS SOLUTION JSC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3091" y="839569"/>
            <a:ext cx="28007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>
                <a:solidFill>
                  <a:srgbClr val="00B0F0"/>
                </a:solidFill>
              </a:rPr>
              <a:t>Blockchain</a:t>
            </a:r>
            <a:r>
              <a:rPr lang="en-US" sz="2200" b="1" dirty="0">
                <a:solidFill>
                  <a:srgbClr val="00B0F0"/>
                </a:solidFill>
              </a:rPr>
              <a:t> technology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5344" y="1270456"/>
            <a:ext cx="5269108" cy="2162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+mj-lt"/>
              <a:buAutoNum type="arabicPeriod" startAt="7"/>
            </a:pPr>
            <a:r>
              <a:rPr lang="en-US" altLang="ja-JP" sz="2300" dirty="0" smtClean="0">
                <a:solidFill>
                  <a:srgbClr val="595959"/>
                </a:solidFill>
              </a:rPr>
              <a:t>Other definitions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ja-JP" sz="2000" dirty="0" smtClean="0">
                <a:solidFill>
                  <a:srgbClr val="595959"/>
                </a:solidFill>
              </a:rPr>
              <a:t>Transaction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ja-JP" sz="2000" dirty="0" smtClean="0">
                <a:solidFill>
                  <a:srgbClr val="595959"/>
                </a:solidFill>
              </a:rPr>
              <a:t>Block, genesis block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ja-JP" sz="2000" dirty="0" smtClean="0">
                <a:solidFill>
                  <a:srgbClr val="595959"/>
                </a:solidFill>
              </a:rPr>
              <a:t>Reward, fee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114" y="1830222"/>
            <a:ext cx="2752761" cy="43487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937" y="4004593"/>
            <a:ext cx="6831220" cy="177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3091" y="382555"/>
            <a:ext cx="2983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prstClr val="white"/>
                </a:solidFill>
              </a:rPr>
              <a:t>CHAINOS SOLUTION JSC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3091" y="839569"/>
            <a:ext cx="28007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>
                <a:solidFill>
                  <a:srgbClr val="00B0F0"/>
                </a:solidFill>
              </a:rPr>
              <a:t>Blockchain</a:t>
            </a:r>
            <a:r>
              <a:rPr lang="en-US" sz="2200" b="1" dirty="0">
                <a:solidFill>
                  <a:srgbClr val="00B0F0"/>
                </a:solidFill>
              </a:rPr>
              <a:t> technology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5344" y="1270456"/>
            <a:ext cx="5269108" cy="1700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+mj-lt"/>
              <a:buAutoNum type="arabicPeriod" startAt="7"/>
            </a:pPr>
            <a:r>
              <a:rPr lang="en-US" altLang="ja-JP" sz="2300" dirty="0" smtClean="0">
                <a:solidFill>
                  <a:srgbClr val="595959"/>
                </a:solidFill>
              </a:rPr>
              <a:t>Other definitions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ja-JP" sz="2000" dirty="0" smtClean="0">
                <a:solidFill>
                  <a:srgbClr val="595959"/>
                </a:solidFill>
              </a:rPr>
              <a:t>Confirmations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en-US" altLang="ja-JP" sz="2000" dirty="0" smtClean="0">
              <a:solidFill>
                <a:srgbClr val="595959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929546" y="1124414"/>
            <a:ext cx="2224709" cy="591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02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3091" y="382555"/>
            <a:ext cx="2983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prstClr val="white"/>
                </a:solidFill>
              </a:rPr>
              <a:t>CHAINOS SOLUTION JSC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3091" y="839569"/>
            <a:ext cx="28007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>
                <a:solidFill>
                  <a:srgbClr val="00B0F0"/>
                </a:solidFill>
              </a:rPr>
              <a:t>Blockchain</a:t>
            </a:r>
            <a:r>
              <a:rPr lang="en-US" sz="2200" b="1" dirty="0">
                <a:solidFill>
                  <a:srgbClr val="00B0F0"/>
                </a:solidFill>
              </a:rPr>
              <a:t> technology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5344" y="1270456"/>
            <a:ext cx="5269108" cy="1238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+mj-lt"/>
              <a:buAutoNum type="arabicPeriod" startAt="7"/>
            </a:pPr>
            <a:r>
              <a:rPr lang="en-US" altLang="ja-JP" sz="2300" dirty="0" smtClean="0">
                <a:solidFill>
                  <a:srgbClr val="595959"/>
                </a:solidFill>
              </a:rPr>
              <a:t>Other definitions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ja-JP" sz="2000" dirty="0" smtClean="0">
                <a:solidFill>
                  <a:srgbClr val="595959"/>
                </a:solidFill>
              </a:rPr>
              <a:t>Mining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348" y="2149555"/>
            <a:ext cx="3106819" cy="37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6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3091" y="382555"/>
            <a:ext cx="2983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prstClr val="white"/>
                </a:solidFill>
              </a:rPr>
              <a:t>CHAINOS SOLUTION JSC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3091" y="839569"/>
            <a:ext cx="28007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>
                <a:solidFill>
                  <a:srgbClr val="00B0F0"/>
                </a:solidFill>
              </a:rPr>
              <a:t>Blockchain</a:t>
            </a:r>
            <a:r>
              <a:rPr lang="en-US" sz="2200" b="1" dirty="0">
                <a:solidFill>
                  <a:srgbClr val="00B0F0"/>
                </a:solidFill>
              </a:rPr>
              <a:t> technology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5344" y="1270456"/>
            <a:ext cx="5269108" cy="1700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+mj-lt"/>
              <a:buAutoNum type="arabicPeriod" startAt="7"/>
            </a:pPr>
            <a:r>
              <a:rPr lang="en-US" altLang="ja-JP" sz="2300" dirty="0" smtClean="0">
                <a:solidFill>
                  <a:srgbClr val="595959"/>
                </a:solidFill>
              </a:rPr>
              <a:t>Other definitions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ja-JP" sz="2000" dirty="0" smtClean="0">
                <a:solidFill>
                  <a:srgbClr val="595959"/>
                </a:solidFill>
              </a:rPr>
              <a:t>Block time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ja-JP" sz="2000" dirty="0" smtClean="0">
                <a:solidFill>
                  <a:srgbClr val="595959"/>
                </a:solidFill>
              </a:rPr>
              <a:t>Difficulty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377" y="2341002"/>
            <a:ext cx="8908206" cy="388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1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3091" y="382555"/>
            <a:ext cx="2983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prstClr val="white"/>
                </a:solidFill>
              </a:rPr>
              <a:t>CHAINOS SOLUTION JSC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3091" y="839569"/>
            <a:ext cx="28007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>
                <a:solidFill>
                  <a:srgbClr val="00B0F0"/>
                </a:solidFill>
              </a:rPr>
              <a:t>Blockchain</a:t>
            </a:r>
            <a:r>
              <a:rPr lang="en-US" sz="2200" b="1" dirty="0">
                <a:solidFill>
                  <a:srgbClr val="00B0F0"/>
                </a:solidFill>
              </a:rPr>
              <a:t> technology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5344" y="1270456"/>
            <a:ext cx="5269108" cy="1238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+mj-lt"/>
              <a:buAutoNum type="arabicPeriod" startAt="7"/>
            </a:pPr>
            <a:r>
              <a:rPr lang="en-US" altLang="ja-JP" sz="2300" dirty="0" smtClean="0">
                <a:solidFill>
                  <a:srgbClr val="595959"/>
                </a:solidFill>
              </a:rPr>
              <a:t>Other definitions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ja-JP" sz="2000" dirty="0" smtClean="0">
                <a:solidFill>
                  <a:srgbClr val="595959"/>
                </a:solidFill>
              </a:rPr>
              <a:t>Consensus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173" y="1724856"/>
            <a:ext cx="4452701" cy="45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32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7221" y="1122363"/>
            <a:ext cx="10989275" cy="2387600"/>
          </a:xfrm>
        </p:spPr>
        <p:txBody>
          <a:bodyPr>
            <a:normAutofit/>
          </a:bodyPr>
          <a:lstStyle/>
          <a:p>
            <a:r>
              <a:rPr lang="en-US" dirty="0" smtClean="0"/>
              <a:t>BLOCKCHAIN</a:t>
            </a:r>
            <a:br>
              <a:rPr lang="en-US" dirty="0" smtClean="0"/>
            </a:br>
            <a:r>
              <a:rPr lang="en-US" sz="4400" dirty="0" smtClean="0"/>
              <a:t>P1. OVERVIEW &amp; DEFINITIONS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9858" y="3923314"/>
            <a:ext cx="9144000" cy="1655762"/>
          </a:xfrm>
        </p:spPr>
        <p:txBody>
          <a:bodyPr/>
          <a:lstStyle/>
          <a:p>
            <a:r>
              <a:rPr lang="en-US" dirty="0" err="1" smtClean="0"/>
              <a:t>Chainos</a:t>
            </a:r>
            <a:r>
              <a:rPr lang="en-US" dirty="0" smtClean="0"/>
              <a:t> Solution </a:t>
            </a:r>
          </a:p>
          <a:p>
            <a:r>
              <a:rPr lang="en-US" dirty="0" smtClean="0"/>
              <a:t>2019/03/19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57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3091" y="382555"/>
            <a:ext cx="2983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prstClr val="white"/>
                </a:solidFill>
              </a:rPr>
              <a:t>CHAINOS SOLUTION JSC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3091" y="839569"/>
            <a:ext cx="28007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>
                <a:solidFill>
                  <a:srgbClr val="00B0F0"/>
                </a:solidFill>
              </a:rPr>
              <a:t>Blockchain</a:t>
            </a:r>
            <a:r>
              <a:rPr lang="en-US" sz="2200" b="1" dirty="0">
                <a:solidFill>
                  <a:srgbClr val="00B0F0"/>
                </a:solidFill>
              </a:rPr>
              <a:t> technology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5344" y="1270456"/>
            <a:ext cx="5269108" cy="1700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+mj-lt"/>
              <a:buAutoNum type="arabicPeriod" startAt="7"/>
            </a:pPr>
            <a:r>
              <a:rPr lang="en-US" altLang="ja-JP" sz="2300" dirty="0" smtClean="0">
                <a:solidFill>
                  <a:srgbClr val="595959"/>
                </a:solidFill>
              </a:rPr>
              <a:t>Other definitions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ja-JP" sz="2000" dirty="0" smtClean="0">
                <a:solidFill>
                  <a:srgbClr val="595959"/>
                </a:solidFill>
              </a:rPr>
              <a:t>Address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ja-JP" sz="2000" dirty="0" smtClean="0">
                <a:solidFill>
                  <a:srgbClr val="595959"/>
                </a:solidFill>
              </a:rPr>
              <a:t>Wallet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898" y="3242783"/>
            <a:ext cx="8617693" cy="254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3091" y="382555"/>
            <a:ext cx="2983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prstClr val="white"/>
                </a:solidFill>
              </a:rPr>
              <a:t>CHAINOS SOLUTION JSC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3091" y="839569"/>
            <a:ext cx="28007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>
                <a:solidFill>
                  <a:srgbClr val="00B0F0"/>
                </a:solidFill>
              </a:rPr>
              <a:t>Blockchain</a:t>
            </a:r>
            <a:r>
              <a:rPr lang="en-US" sz="2200" b="1" dirty="0">
                <a:solidFill>
                  <a:srgbClr val="00B0F0"/>
                </a:solidFill>
              </a:rPr>
              <a:t> technology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5344" y="1270456"/>
            <a:ext cx="5269108" cy="568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+mj-lt"/>
              <a:buAutoNum type="arabicPeriod" startAt="8"/>
            </a:pPr>
            <a:r>
              <a:rPr lang="en-US" altLang="ja-JP" sz="2300" dirty="0" smtClean="0">
                <a:solidFill>
                  <a:srgbClr val="595959"/>
                </a:solidFill>
              </a:rPr>
              <a:t>Discussion</a:t>
            </a:r>
            <a:endParaRPr lang="en-US" altLang="ja-JP" sz="2300" dirty="0" smtClean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18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serscontent2.emaze.com/images/5d6eb9e9-efd3-4d82-aadd-f3483324759d/9592ffbb-1e42-474d-9709-ebc7c556eaacimage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058" y="1187571"/>
            <a:ext cx="6738519" cy="488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83091" y="382555"/>
            <a:ext cx="2983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prstClr val="white"/>
                </a:solidFill>
              </a:rPr>
              <a:t>CHAINOS SOLUTION JSC</a:t>
            </a:r>
          </a:p>
        </p:txBody>
      </p:sp>
    </p:spTree>
    <p:extLst>
      <p:ext uri="{BB962C8B-B14F-4D97-AF65-F5344CB8AC3E}">
        <p14:creationId xmlns:p14="http://schemas.microsoft.com/office/powerpoint/2010/main" val="460014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3091" y="382555"/>
            <a:ext cx="2983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prstClr val="white"/>
                </a:solidFill>
              </a:rPr>
              <a:t>CHAINOS SOLUTION JSC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3091" y="839569"/>
            <a:ext cx="28007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>
                <a:solidFill>
                  <a:srgbClr val="00B0F0"/>
                </a:solidFill>
              </a:rPr>
              <a:t>Blockchain</a:t>
            </a:r>
            <a:r>
              <a:rPr lang="en-US" sz="2200" b="1" dirty="0">
                <a:solidFill>
                  <a:srgbClr val="00B0F0"/>
                </a:solidFill>
              </a:rPr>
              <a:t> technology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2776" y="1270456"/>
            <a:ext cx="10949520" cy="5055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altLang="ja-JP" sz="2300" dirty="0">
                <a:solidFill>
                  <a:srgbClr val="595959"/>
                </a:solidFill>
              </a:rPr>
              <a:t>AGENDA</a:t>
            </a:r>
          </a:p>
          <a:p>
            <a:pPr marL="914400" lvl="1" indent="-457200">
              <a:lnSpc>
                <a:spcPct val="130000"/>
              </a:lnSpc>
              <a:spcBef>
                <a:spcPct val="0"/>
              </a:spcBef>
              <a:spcAft>
                <a:spcPts val="1200"/>
              </a:spcAft>
              <a:buFontTx/>
              <a:buAutoNum type="arabicPeriod"/>
            </a:pPr>
            <a:r>
              <a:rPr lang="en-US" altLang="ja-JP" sz="2000" dirty="0">
                <a:solidFill>
                  <a:srgbClr val="595959"/>
                </a:solidFill>
              </a:rPr>
              <a:t>What is </a:t>
            </a:r>
            <a:r>
              <a:rPr lang="en-US" altLang="ja-JP" sz="2000" dirty="0" err="1">
                <a:solidFill>
                  <a:srgbClr val="595959"/>
                </a:solidFill>
              </a:rPr>
              <a:t>Blockchain</a:t>
            </a:r>
            <a:r>
              <a:rPr lang="en-US" altLang="ja-JP" sz="2000" dirty="0">
                <a:solidFill>
                  <a:srgbClr val="595959"/>
                </a:solidFill>
              </a:rPr>
              <a:t>?</a:t>
            </a:r>
          </a:p>
          <a:p>
            <a:pPr marL="914400" lvl="1" indent="-457200">
              <a:lnSpc>
                <a:spcPct val="130000"/>
              </a:lnSpc>
              <a:spcBef>
                <a:spcPct val="0"/>
              </a:spcBef>
              <a:spcAft>
                <a:spcPts val="1200"/>
              </a:spcAft>
              <a:buFontTx/>
              <a:buAutoNum type="arabicPeriod"/>
            </a:pPr>
            <a:r>
              <a:rPr lang="en-US" altLang="ja-JP" sz="2000" dirty="0">
                <a:solidFill>
                  <a:srgbClr val="595959"/>
                </a:solidFill>
              </a:rPr>
              <a:t>Problems solved by the </a:t>
            </a:r>
            <a:r>
              <a:rPr lang="en-US" altLang="ja-JP" sz="2000" dirty="0" err="1">
                <a:solidFill>
                  <a:srgbClr val="595959"/>
                </a:solidFill>
              </a:rPr>
              <a:t>blockchain</a:t>
            </a:r>
            <a:endParaRPr lang="en-US" altLang="ja-JP" sz="2000" dirty="0">
              <a:solidFill>
                <a:srgbClr val="595959"/>
              </a:solidFill>
            </a:endParaRPr>
          </a:p>
          <a:p>
            <a:pPr marL="914400" lvl="1" indent="-457200">
              <a:lnSpc>
                <a:spcPct val="130000"/>
              </a:lnSpc>
              <a:spcBef>
                <a:spcPct val="0"/>
              </a:spcBef>
              <a:spcAft>
                <a:spcPts val="1200"/>
              </a:spcAft>
              <a:buFontTx/>
              <a:buAutoNum type="arabicPeriod"/>
            </a:pPr>
            <a:r>
              <a:rPr lang="en-US" altLang="ja-JP" sz="2000" dirty="0">
                <a:solidFill>
                  <a:srgbClr val="595959"/>
                </a:solidFill>
              </a:rPr>
              <a:t>How it work?</a:t>
            </a:r>
          </a:p>
          <a:p>
            <a:pPr marL="914400" lvl="1" indent="-457200">
              <a:lnSpc>
                <a:spcPct val="130000"/>
              </a:lnSpc>
              <a:spcBef>
                <a:spcPct val="0"/>
              </a:spcBef>
              <a:spcAft>
                <a:spcPts val="1200"/>
              </a:spcAft>
              <a:buFontTx/>
              <a:buAutoNum type="arabicPeriod"/>
            </a:pPr>
            <a:r>
              <a:rPr lang="en-US" altLang="ja-JP" sz="2000" dirty="0">
                <a:solidFill>
                  <a:srgbClr val="595959"/>
                </a:solidFill>
              </a:rPr>
              <a:t>Why does it secure?</a:t>
            </a:r>
          </a:p>
          <a:p>
            <a:pPr marL="914400" lvl="1" indent="-457200">
              <a:lnSpc>
                <a:spcPct val="130000"/>
              </a:lnSpc>
              <a:spcBef>
                <a:spcPct val="0"/>
              </a:spcBef>
              <a:spcAft>
                <a:spcPts val="1200"/>
              </a:spcAft>
              <a:buFontTx/>
              <a:buAutoNum type="arabicPeriod"/>
            </a:pPr>
            <a:r>
              <a:rPr lang="en-US" altLang="ja-JP" sz="2000" dirty="0">
                <a:solidFill>
                  <a:srgbClr val="595959"/>
                </a:solidFill>
              </a:rPr>
              <a:t>Advantages and disadvantages</a:t>
            </a:r>
          </a:p>
          <a:p>
            <a:pPr marL="914400" lvl="1" indent="-457200">
              <a:lnSpc>
                <a:spcPct val="130000"/>
              </a:lnSpc>
              <a:spcBef>
                <a:spcPct val="0"/>
              </a:spcBef>
              <a:spcAft>
                <a:spcPts val="1200"/>
              </a:spcAft>
              <a:buFontTx/>
              <a:buAutoNum type="arabicPeriod"/>
            </a:pPr>
            <a:r>
              <a:rPr lang="en-US" altLang="ja-JP" sz="2000" dirty="0" smtClean="0">
                <a:solidFill>
                  <a:srgbClr val="595959"/>
                </a:solidFill>
              </a:rPr>
              <a:t>Applications</a:t>
            </a:r>
            <a:endParaRPr lang="en-US" altLang="ja-JP" sz="2000" dirty="0">
              <a:solidFill>
                <a:srgbClr val="595959"/>
              </a:solidFill>
            </a:endParaRPr>
          </a:p>
          <a:p>
            <a:pPr marL="914400" lvl="1" indent="-457200">
              <a:lnSpc>
                <a:spcPct val="130000"/>
              </a:lnSpc>
              <a:spcBef>
                <a:spcPct val="0"/>
              </a:spcBef>
              <a:spcAft>
                <a:spcPts val="1200"/>
              </a:spcAft>
              <a:buFontTx/>
              <a:buAutoNum type="arabicPeriod"/>
            </a:pPr>
            <a:r>
              <a:rPr lang="en-US" altLang="ja-JP" sz="2000" dirty="0" smtClean="0">
                <a:solidFill>
                  <a:srgbClr val="595959"/>
                </a:solidFill>
              </a:rPr>
              <a:t>Other </a:t>
            </a:r>
            <a:r>
              <a:rPr lang="en-US" altLang="ja-JP" sz="2000" dirty="0" smtClean="0">
                <a:solidFill>
                  <a:srgbClr val="595959"/>
                </a:solidFill>
              </a:rPr>
              <a:t>definitions</a:t>
            </a:r>
          </a:p>
          <a:p>
            <a:pPr marL="914400" lvl="1" indent="-457200">
              <a:lnSpc>
                <a:spcPct val="130000"/>
              </a:lnSpc>
              <a:spcBef>
                <a:spcPct val="0"/>
              </a:spcBef>
              <a:spcAft>
                <a:spcPts val="1200"/>
              </a:spcAft>
              <a:buFontTx/>
              <a:buAutoNum type="arabicPeriod"/>
            </a:pPr>
            <a:r>
              <a:rPr lang="en-US" altLang="ja-JP" sz="2000" dirty="0">
                <a:solidFill>
                  <a:srgbClr val="595959"/>
                </a:solidFill>
              </a:rPr>
              <a:t>Discussion</a:t>
            </a:r>
            <a:endParaRPr lang="en-US" altLang="ja-JP" sz="2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52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3091" y="382555"/>
            <a:ext cx="2983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prstClr val="white"/>
                </a:solidFill>
              </a:rPr>
              <a:t>CHAINOS SOLUTION JSC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3091" y="839569"/>
            <a:ext cx="28007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>
                <a:solidFill>
                  <a:srgbClr val="00B0F0"/>
                </a:solidFill>
              </a:rPr>
              <a:t>Blockchain</a:t>
            </a:r>
            <a:r>
              <a:rPr lang="en-US" sz="2200" b="1" dirty="0">
                <a:solidFill>
                  <a:srgbClr val="00B0F0"/>
                </a:solidFill>
              </a:rPr>
              <a:t> technology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5344" y="1270456"/>
            <a:ext cx="10949520" cy="5209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Tx/>
              <a:buAutoNum type="arabicPeriod"/>
            </a:pPr>
            <a:r>
              <a:rPr lang="en-US" altLang="ja-JP" sz="2300" dirty="0">
                <a:solidFill>
                  <a:srgbClr val="595959"/>
                </a:solidFill>
              </a:rPr>
              <a:t>What is </a:t>
            </a:r>
            <a:r>
              <a:rPr lang="en-US" altLang="ja-JP" sz="2300" dirty="0" err="1">
                <a:solidFill>
                  <a:srgbClr val="595959"/>
                </a:solidFill>
              </a:rPr>
              <a:t>blockchain</a:t>
            </a:r>
            <a:r>
              <a:rPr lang="en-US" altLang="ja-JP" sz="2300" dirty="0">
                <a:solidFill>
                  <a:srgbClr val="595959"/>
                </a:solidFill>
              </a:rPr>
              <a:t>?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altLang="ja-JP" sz="2000" dirty="0">
                <a:solidFill>
                  <a:prstClr val="black"/>
                </a:solidFill>
              </a:rPr>
              <a:t>A </a:t>
            </a:r>
            <a:r>
              <a:rPr lang="en-US" altLang="ja-JP" sz="2000" dirty="0" err="1">
                <a:solidFill>
                  <a:prstClr val="black"/>
                </a:solidFill>
              </a:rPr>
              <a:t>blockchain</a:t>
            </a:r>
            <a:r>
              <a:rPr lang="en-US" altLang="ja-JP" sz="2000" dirty="0">
                <a:solidFill>
                  <a:prstClr val="black"/>
                </a:solidFill>
              </a:rPr>
              <a:t> is a distributed database that maintains a continuously-growing list of records called blocks secured from tampering and revision.</a:t>
            </a:r>
          </a:p>
          <a:p>
            <a:pPr algn="r">
              <a:lnSpc>
                <a:spcPct val="150000"/>
              </a:lnSpc>
              <a:spcBef>
                <a:spcPct val="0"/>
              </a:spcBef>
            </a:pPr>
            <a:r>
              <a:rPr lang="en-US" altLang="ja-JP" sz="2000" dirty="0">
                <a:solidFill>
                  <a:srgbClr val="595959"/>
                </a:solidFill>
              </a:rPr>
              <a:t>– Wikipedia definition –</a:t>
            </a:r>
          </a:p>
          <a:p>
            <a:pPr algn="r">
              <a:lnSpc>
                <a:spcPct val="150000"/>
              </a:lnSpc>
              <a:spcBef>
                <a:spcPct val="0"/>
              </a:spcBef>
            </a:pPr>
            <a:endParaRPr lang="en-US" altLang="ja-JP" sz="2000" dirty="0">
              <a:solidFill>
                <a:srgbClr val="595959"/>
              </a:solidFill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altLang="ja-JP" sz="2000" dirty="0">
                <a:solidFill>
                  <a:prstClr val="black"/>
                </a:solidFill>
              </a:rPr>
              <a:t>A smart contract is a computer protocol intended to digitally facilitate, verify, or enforce the negotiation or performance of a contract. Smart contracts allow the performance of credible transactions without third parties. These transactions are trackable and irreversible.</a:t>
            </a:r>
          </a:p>
          <a:p>
            <a:pPr algn="r">
              <a:lnSpc>
                <a:spcPct val="150000"/>
              </a:lnSpc>
              <a:spcBef>
                <a:spcPct val="0"/>
              </a:spcBef>
            </a:pPr>
            <a:r>
              <a:rPr lang="en-US" altLang="ja-JP" sz="2000" dirty="0">
                <a:solidFill>
                  <a:srgbClr val="595959"/>
                </a:solidFill>
              </a:rPr>
              <a:t>– Wikipedia definition –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ja-JP" sz="1600" dirty="0">
              <a:solidFill>
                <a:srgbClr val="595959"/>
              </a:solidFill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ja-JP" sz="1600" dirty="0">
                <a:solidFill>
                  <a:srgbClr val="595959"/>
                </a:solidFill>
              </a:rPr>
              <a:t>* Currently we have </a:t>
            </a:r>
            <a:r>
              <a:rPr lang="en-US" altLang="ja-JP" sz="1600" dirty="0" err="1">
                <a:solidFill>
                  <a:srgbClr val="595959"/>
                </a:solidFill>
              </a:rPr>
              <a:t>Blockchain</a:t>
            </a:r>
            <a:r>
              <a:rPr lang="en-US" altLang="ja-JP" sz="1600" dirty="0">
                <a:solidFill>
                  <a:srgbClr val="595959"/>
                </a:solidFill>
              </a:rPr>
              <a:t> 1.0 and </a:t>
            </a:r>
            <a:r>
              <a:rPr lang="en-US" altLang="ja-JP" sz="1600" dirty="0" err="1">
                <a:solidFill>
                  <a:srgbClr val="595959"/>
                </a:solidFill>
              </a:rPr>
              <a:t>Blockchain</a:t>
            </a:r>
            <a:r>
              <a:rPr lang="en-US" altLang="ja-JP" sz="1600" dirty="0">
                <a:solidFill>
                  <a:srgbClr val="595959"/>
                </a:solidFill>
              </a:rPr>
              <a:t> 2.0, while </a:t>
            </a:r>
            <a:r>
              <a:rPr lang="en-US" altLang="ja-JP" sz="1600" dirty="0" err="1">
                <a:solidFill>
                  <a:srgbClr val="595959"/>
                </a:solidFill>
              </a:rPr>
              <a:t>Blockchain</a:t>
            </a:r>
            <a:r>
              <a:rPr lang="en-US" altLang="ja-JP" sz="1600" dirty="0">
                <a:solidFill>
                  <a:srgbClr val="595959"/>
                </a:solidFill>
              </a:rPr>
              <a:t> 3.0 is under development.</a:t>
            </a:r>
            <a:endParaRPr lang="en-US" altLang="ja-JP" sz="2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12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3091" y="382555"/>
            <a:ext cx="2983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prstClr val="white"/>
                </a:solidFill>
              </a:rPr>
              <a:t>CHAINOS SOLUTION JSC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3091" y="839569"/>
            <a:ext cx="28007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>
                <a:solidFill>
                  <a:srgbClr val="00B0F0"/>
                </a:solidFill>
              </a:rPr>
              <a:t>Blockchain</a:t>
            </a:r>
            <a:r>
              <a:rPr lang="en-US" sz="2200" b="1" dirty="0">
                <a:solidFill>
                  <a:srgbClr val="00B0F0"/>
                </a:solidFill>
              </a:rPr>
              <a:t> technology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5344" y="1270456"/>
            <a:ext cx="6527929" cy="4470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+mj-lt"/>
              <a:buAutoNum type="arabicPeriod" startAt="2"/>
            </a:pPr>
            <a:r>
              <a:rPr lang="en-US" altLang="ja-JP" sz="2300" dirty="0">
                <a:solidFill>
                  <a:srgbClr val="595959"/>
                </a:solidFill>
              </a:rPr>
              <a:t>Problems solved by the </a:t>
            </a:r>
            <a:r>
              <a:rPr lang="en-US" altLang="ja-JP" sz="2300" dirty="0" err="1">
                <a:solidFill>
                  <a:srgbClr val="595959"/>
                </a:solidFill>
              </a:rPr>
              <a:t>blockchain</a:t>
            </a:r>
            <a:endParaRPr lang="en-US" altLang="ja-JP" sz="2300" dirty="0">
              <a:solidFill>
                <a:srgbClr val="595959"/>
              </a:solidFill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altLang="ja-JP" sz="2000" dirty="0">
                <a:solidFill>
                  <a:prstClr val="black"/>
                </a:solidFill>
              </a:rPr>
              <a:t>Basically, </a:t>
            </a:r>
            <a:r>
              <a:rPr lang="en-US" altLang="ja-JP" sz="2000" dirty="0" err="1">
                <a:solidFill>
                  <a:prstClr val="black"/>
                </a:solidFill>
              </a:rPr>
              <a:t>Blockchain</a:t>
            </a:r>
            <a:r>
              <a:rPr lang="en-US" altLang="ja-JP" sz="2000" dirty="0">
                <a:solidFill>
                  <a:prstClr val="black"/>
                </a:solidFill>
              </a:rPr>
              <a:t> technology can solves belief problem.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ja-JP" sz="2000" dirty="0">
                <a:solidFill>
                  <a:srgbClr val="595959"/>
                </a:solidFill>
              </a:rPr>
              <a:t>Manage physical assets (land, certificates)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ja-JP" sz="2000" dirty="0">
                <a:solidFill>
                  <a:srgbClr val="595959"/>
                </a:solidFill>
              </a:rPr>
              <a:t>Verify original data, copyright problems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ja-JP" sz="2000" dirty="0">
                <a:solidFill>
                  <a:srgbClr val="595959"/>
                </a:solidFill>
              </a:rPr>
              <a:t>Share verifiable data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ja-JP" sz="2000" dirty="0">
                <a:solidFill>
                  <a:srgbClr val="595959"/>
                </a:solidFill>
              </a:rPr>
              <a:t>Things traceability (food, drug, containers, …)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ja-JP" sz="2000" dirty="0">
                <a:solidFill>
                  <a:srgbClr val="595959"/>
                </a:solidFill>
              </a:rPr>
              <a:t>Transparence in money usage (charity fund, …)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ja-JP" sz="2000" dirty="0">
                <a:solidFill>
                  <a:srgbClr val="595959"/>
                </a:solidFill>
              </a:rPr>
              <a:t>Transparence in government activities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ja-JP" sz="2000" dirty="0">
                <a:solidFill>
                  <a:srgbClr val="595959"/>
                </a:solidFill>
              </a:rPr>
              <a:t>…</a:t>
            </a:r>
          </a:p>
        </p:txBody>
      </p:sp>
      <p:pic>
        <p:nvPicPr>
          <p:cNvPr id="7170" name="Picture 2" descr="Image result for belie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280" y="2595189"/>
            <a:ext cx="4837849" cy="322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91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3091" y="382555"/>
            <a:ext cx="2983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prstClr val="white"/>
                </a:solidFill>
              </a:rPr>
              <a:t>CHAINOS SOLUTION JSC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3091" y="839569"/>
            <a:ext cx="28007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>
                <a:solidFill>
                  <a:srgbClr val="00B0F0"/>
                </a:solidFill>
              </a:rPr>
              <a:t>Blockchain</a:t>
            </a:r>
            <a:r>
              <a:rPr lang="en-US" sz="2200" b="1" dirty="0">
                <a:solidFill>
                  <a:srgbClr val="00B0F0"/>
                </a:solidFill>
              </a:rPr>
              <a:t> technology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5344" y="1270456"/>
            <a:ext cx="5947751" cy="568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+mj-lt"/>
              <a:buAutoNum type="arabicPeriod" startAt="3"/>
            </a:pPr>
            <a:r>
              <a:rPr lang="en-US" altLang="ja-JP" sz="2300" dirty="0">
                <a:solidFill>
                  <a:srgbClr val="595959"/>
                </a:solidFill>
              </a:rPr>
              <a:t>How it work?</a:t>
            </a:r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763" y="2041687"/>
            <a:ext cx="8363273" cy="383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69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3091" y="382555"/>
            <a:ext cx="2983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prstClr val="white"/>
                </a:solidFill>
              </a:rPr>
              <a:t>CHAINOS SOLUTION JSC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3091" y="839569"/>
            <a:ext cx="28007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>
                <a:solidFill>
                  <a:srgbClr val="00B0F0"/>
                </a:solidFill>
              </a:rPr>
              <a:t>Blockchain</a:t>
            </a:r>
            <a:r>
              <a:rPr lang="en-US" sz="2200" b="1" dirty="0">
                <a:solidFill>
                  <a:srgbClr val="00B0F0"/>
                </a:solidFill>
              </a:rPr>
              <a:t> technology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5345" y="1270456"/>
            <a:ext cx="4887048" cy="2623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+mj-lt"/>
              <a:buAutoNum type="arabicPeriod" startAt="4"/>
            </a:pPr>
            <a:r>
              <a:rPr lang="en-US" altLang="ja-JP" sz="2300" dirty="0">
                <a:solidFill>
                  <a:srgbClr val="595959"/>
                </a:solidFill>
              </a:rPr>
              <a:t>Why does it secure?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ja-JP" sz="2000" dirty="0" err="1">
                <a:solidFill>
                  <a:srgbClr val="595959"/>
                </a:solidFill>
              </a:rPr>
              <a:t>Blockchain</a:t>
            </a:r>
            <a:r>
              <a:rPr lang="en-US" altLang="ja-JP" sz="2000" dirty="0">
                <a:solidFill>
                  <a:srgbClr val="595959"/>
                </a:solidFill>
              </a:rPr>
              <a:t> is a distributed ledger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ja-JP" sz="2000" dirty="0">
                <a:solidFill>
                  <a:srgbClr val="595959"/>
                </a:solidFill>
              </a:rPr>
              <a:t>Each block has an unique cryptographic fingerprint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ja-JP" sz="2000" dirty="0">
                <a:solidFill>
                  <a:srgbClr val="595959"/>
                </a:solidFill>
              </a:rPr>
              <a:t>Network with a consensus protocol</a:t>
            </a:r>
          </a:p>
        </p:txBody>
      </p:sp>
      <p:pic>
        <p:nvPicPr>
          <p:cNvPr id="717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567" y="2222177"/>
            <a:ext cx="5807540" cy="264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4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3091" y="382555"/>
            <a:ext cx="2983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prstClr val="white"/>
                </a:solidFill>
              </a:rPr>
              <a:t>CHAINOS SOLUTION JSC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3091" y="839569"/>
            <a:ext cx="28007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>
                <a:solidFill>
                  <a:srgbClr val="00B0F0"/>
                </a:solidFill>
              </a:rPr>
              <a:t>Blockchain</a:t>
            </a:r>
            <a:r>
              <a:rPr lang="en-US" sz="2200" b="1" dirty="0">
                <a:solidFill>
                  <a:srgbClr val="00B0F0"/>
                </a:solidFill>
              </a:rPr>
              <a:t> technology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5345" y="1270456"/>
            <a:ext cx="5258966" cy="1700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altLang="ja-JP" sz="2300" dirty="0">
                <a:solidFill>
                  <a:srgbClr val="595959"/>
                </a:solidFill>
              </a:rPr>
              <a:t>4.1. Distributed ledger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ja-JP" sz="2000" dirty="0">
                <a:solidFill>
                  <a:srgbClr val="595959"/>
                </a:solidFill>
              </a:rPr>
              <a:t>An P2P network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ja-JP" sz="2000" dirty="0">
                <a:solidFill>
                  <a:srgbClr val="595959"/>
                </a:solidFill>
              </a:rPr>
              <a:t>Every node has a copy of main chain (ledger)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453951" y="3253427"/>
          <a:ext cx="7109622" cy="25189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Image" r:id="rId3" imgW="19746000" imgH="6996600" progId="Photoshop.Image.13">
                  <p:embed/>
                </p:oleObj>
              </mc:Choice>
              <mc:Fallback>
                <p:oleObj name="Image" r:id="rId3" imgW="19746000" imgH="69966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53951" y="3253427"/>
                        <a:ext cx="7109622" cy="25189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715208" y="5772344"/>
            <a:ext cx="262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Centralized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18514" y="5772344"/>
            <a:ext cx="262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P2P network</a:t>
            </a:r>
          </a:p>
        </p:txBody>
      </p:sp>
    </p:spTree>
    <p:extLst>
      <p:ext uri="{BB962C8B-B14F-4D97-AF65-F5344CB8AC3E}">
        <p14:creationId xmlns:p14="http://schemas.microsoft.com/office/powerpoint/2010/main" val="10113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3091" y="382555"/>
            <a:ext cx="2983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prstClr val="white"/>
                </a:solidFill>
              </a:rPr>
              <a:t>CHAINOS SOLUTION JSC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3091" y="839569"/>
            <a:ext cx="28007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>
                <a:solidFill>
                  <a:srgbClr val="00B0F0"/>
                </a:solidFill>
              </a:rPr>
              <a:t>Blockchain</a:t>
            </a:r>
            <a:r>
              <a:rPr lang="en-US" sz="2200" b="1" dirty="0">
                <a:solidFill>
                  <a:srgbClr val="00B0F0"/>
                </a:solidFill>
              </a:rPr>
              <a:t> technology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5344" y="1252168"/>
            <a:ext cx="6527929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altLang="ja-JP" sz="2300" dirty="0">
                <a:solidFill>
                  <a:srgbClr val="595959"/>
                </a:solidFill>
              </a:rPr>
              <a:t>4.2. C</a:t>
            </a:r>
            <a:r>
              <a:rPr lang="en-US" altLang="ja-JP" sz="2400" dirty="0">
                <a:solidFill>
                  <a:srgbClr val="595959"/>
                </a:solidFill>
              </a:rPr>
              <a:t>ryptographic fingerprint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ja-JP" sz="2000" dirty="0">
                <a:solidFill>
                  <a:srgbClr val="595959"/>
                </a:solidFill>
              </a:rPr>
              <a:t>Each block has a cryptographic fingerprint (hash)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ja-JP" sz="2000" dirty="0">
                <a:solidFill>
                  <a:srgbClr val="595959"/>
                </a:solidFill>
              </a:rPr>
              <a:t>Each block contains the previous block’s hash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163" y="3451019"/>
            <a:ext cx="9238084" cy="249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9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428</Words>
  <Application>Microsoft Macintosh PowerPoint</Application>
  <PresentationFormat>Widescreen</PresentationFormat>
  <Paragraphs>119</Paragraphs>
  <Slides>22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Calibri</vt:lpstr>
      <vt:lpstr>Calibri Light</vt:lpstr>
      <vt:lpstr>ＭＳ Ｐゴシック</vt:lpstr>
      <vt:lpstr>Wingdings</vt:lpstr>
      <vt:lpstr>Arial</vt:lpstr>
      <vt:lpstr>1_Office Theme</vt:lpstr>
      <vt:lpstr>2_Office Theme</vt:lpstr>
      <vt:lpstr>Image</vt:lpstr>
      <vt:lpstr>PowerPoint Presentation</vt:lpstr>
      <vt:lpstr>BLOCKCHAIN P1. OVERVIEW &amp; DEFINITIONS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35</cp:revision>
  <dcterms:created xsi:type="dcterms:W3CDTF">2019-03-19T06:49:42Z</dcterms:created>
  <dcterms:modified xsi:type="dcterms:W3CDTF">2019-03-19T07:46:28Z</dcterms:modified>
</cp:coreProperties>
</file>